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2" autoAdjust="0"/>
    <p:restoredTop sz="94660"/>
  </p:normalViewPr>
  <p:slideViewPr>
    <p:cSldViewPr snapToGrid="0">
      <p:cViewPr>
        <p:scale>
          <a:sx n="74" d="100"/>
          <a:sy n="74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CAE0F-EFDC-4BC6-B9B1-1582A7B859B2}" type="datetimeFigureOut">
              <a:rPr lang="en-US" smtClean="0"/>
              <a:t>6/29/2017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92472-A3B3-4E39-B783-4AE313829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07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2472-A3B3-4E39-B783-4AE3138292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54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7587-5F77-454D-BD7C-DBCBAAFA580A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8D8A-0376-4F83-960D-4B8C12170F6B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21AA-A538-42EF-9F1F-0CE297EE0E41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4195-CCE4-48B4-93F7-6AFABB27FB6F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2997-BED2-443C-ADD9-C3F1D34AD827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325F0-682B-4772-A93C-EECA38AB2A75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359C-62DF-4366-ABD0-CF12C5D57E9A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4B8F-F262-4A7E-81CD-CB74F1CFB0CE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B658-5EE1-4BC7-B8B2-6ADFFF58D038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1761-C153-4181-9859-F0743AA1E1E2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D46DE-4B1C-49F9-BD2B-8F260F8BF3E9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4755-0ADA-4E2B-87F5-9B9F8AB97FFD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30A3-B21A-45D2-BB8C-FC7A8958DB80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9D74-1C30-4F2B-B7C3-D200160DC542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BD7-0391-46E5-B6D9-213230994DC3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5749-94B0-42CB-B687-FA17D4280565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723D7-651B-475B-AF8D-73B3E12BB9F8}" type="datetime1">
              <a:rPr lang="en-US" smtClean="0"/>
              <a:t>6/29/2017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60111" y="1108477"/>
            <a:ext cx="8915399" cy="2262781"/>
          </a:xfrm>
        </p:spPr>
        <p:txBody>
          <a:bodyPr/>
          <a:lstStyle/>
          <a:p>
            <a:pPr algn="ctr"/>
            <a:r>
              <a:rPr lang="en-US" dirty="0" smtClean="0"/>
              <a:t>INVC ANNUAL REVIEW MEETING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60111" y="3473337"/>
            <a:ext cx="8915399" cy="1126283"/>
          </a:xfrm>
        </p:spPr>
        <p:txBody>
          <a:bodyPr/>
          <a:lstStyle/>
          <a:p>
            <a:pPr algn="ctr"/>
            <a:r>
              <a:rPr lang="en-US" dirty="0" smtClean="0"/>
              <a:t>Sun Bird </a:t>
            </a:r>
            <a:r>
              <a:rPr lang="en-US" dirty="0" smtClean="0"/>
              <a:t>– Lilongwe Hotel</a:t>
            </a:r>
            <a:endParaRPr lang="en-US" dirty="0" smtClean="0"/>
          </a:p>
          <a:p>
            <a:pPr algn="ctr"/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June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9212" y="4957764"/>
            <a:ext cx="7619999" cy="15431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cid:image001.png@01CE5073.DD5529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002047"/>
            <a:ext cx="2497627" cy="1441676"/>
          </a:xfrm>
          <a:prstGeom prst="rect">
            <a:avLst/>
          </a:prstGeom>
        </p:spPr>
      </p:pic>
      <p:pic>
        <p:nvPicPr>
          <p:cNvPr id="11" name="Picture 10" descr="IITA_logo_-_standard_-_regular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55294" y="5014974"/>
            <a:ext cx="3153917" cy="1428749"/>
          </a:xfrm>
          <a:prstGeom prst="rect">
            <a:avLst/>
          </a:prstGeom>
        </p:spPr>
      </p:pic>
      <p:sp>
        <p:nvSpPr>
          <p:cNvPr id="12" name="Footer Placeholder 7"/>
          <p:cNvSpPr txBox="1">
            <a:spLocks/>
          </p:cNvSpPr>
          <p:nvPr/>
        </p:nvSpPr>
        <p:spPr>
          <a:xfrm>
            <a:off x="2589212" y="5002047"/>
            <a:ext cx="7619999" cy="154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IR2: IMPROVING AGRICULTURAL </a:t>
            </a:r>
            <a:r>
              <a:rPr lang="en-US" dirty="0" smtClean="0"/>
              <a:t>PRODUCTIVITY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44700" y="1905000"/>
            <a:ext cx="5943600" cy="4230808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echnology </a:t>
            </a:r>
            <a:r>
              <a:rPr lang="en-US" dirty="0"/>
              <a:t>and Technology </a:t>
            </a:r>
            <a:r>
              <a:rPr lang="en-US" dirty="0" smtClean="0"/>
              <a:t>Uptake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115299" y="1905000"/>
            <a:ext cx="3822383" cy="37776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51100" y="6260271"/>
            <a:ext cx="7619999" cy="365125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563162"/>
              </p:ext>
            </p:extLst>
          </p:nvPr>
        </p:nvGraphicFramePr>
        <p:xfrm>
          <a:off x="2078351" y="2560320"/>
          <a:ext cx="592265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8553"/>
                <a:gridCol w="278029"/>
                <a:gridCol w="278029"/>
                <a:gridCol w="278029"/>
                <a:gridCol w="853209"/>
                <a:gridCol w="711200"/>
                <a:gridCol w="838200"/>
                <a:gridCol w="787401"/>
              </a:tblGrid>
              <a:tr h="590558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farmers &amp; others applying new technology</a:t>
                      </a:r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r>
                        <a:rPr lang="en-US" dirty="0" smtClean="0"/>
                        <a:t>2100</a:t>
                      </a:r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Project beneficiaries </a:t>
                      </a:r>
                      <a:endParaRPr lang="en-US" dirty="0"/>
                    </a:p>
                  </a:txBody>
                  <a:tcPr/>
                </a:tc>
              </a:tr>
              <a:tr h="7073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2264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15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hectares under improved technology for Soya, G/nuts &amp; P/peas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For</a:t>
                      </a:r>
                      <a:r>
                        <a:rPr lang="en-US" baseline="0" dirty="0" smtClean="0"/>
                        <a:t> generic demos and soya</a:t>
                      </a:r>
                      <a:endParaRPr lang="en-US" dirty="0"/>
                    </a:p>
                  </a:txBody>
                  <a:tcPr/>
                </a:tc>
              </a:tr>
              <a:tr h="731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226.4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C:\Users\Barnan B\Desktop\Camera\IMG_20170223_1524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357" y="2450793"/>
            <a:ext cx="3987483" cy="238467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8032748" y="4960233"/>
            <a:ext cx="3987483" cy="952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Visitors </a:t>
            </a:r>
            <a:r>
              <a:rPr lang="en-US" dirty="0" smtClean="0"/>
              <a:t>from USAID at </a:t>
            </a:r>
            <a:r>
              <a:rPr lang="en-US" dirty="0" err="1"/>
              <a:t>Nkwela</a:t>
            </a:r>
            <a:r>
              <a:rPr lang="en-US" dirty="0"/>
              <a:t> section, </a:t>
            </a:r>
            <a:r>
              <a:rPr lang="en-US" dirty="0" err="1"/>
              <a:t>Ntiya</a:t>
            </a:r>
            <a:r>
              <a:rPr lang="en-US" dirty="0"/>
              <a:t> </a:t>
            </a:r>
            <a:r>
              <a:rPr lang="en-US" dirty="0" smtClean="0"/>
              <a:t>EPA appreciating technology </a:t>
            </a:r>
            <a:r>
              <a:rPr lang="en-US" dirty="0" err="1" smtClean="0"/>
              <a:t>upatake</a:t>
            </a:r>
            <a:endParaRPr lang="en-US" dirty="0"/>
          </a:p>
        </p:txBody>
      </p:sp>
      <p:pic>
        <p:nvPicPr>
          <p:cNvPr id="9" name="Picture 8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82528" y="5573484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9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PROPOSED SOLOUTION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CHALLENGE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58684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Delay </a:t>
            </a:r>
            <a:r>
              <a:rPr lang="en-US" dirty="0"/>
              <a:t>in signing of partnership agreement has delayed implementation of some </a:t>
            </a:r>
            <a:r>
              <a:rPr lang="en-US" dirty="0" smtClean="0"/>
              <a:t>activities,</a:t>
            </a:r>
          </a:p>
          <a:p>
            <a:r>
              <a:rPr lang="en-US" dirty="0" smtClean="0"/>
              <a:t>Limited </a:t>
            </a:r>
            <a:r>
              <a:rPr lang="en-US" dirty="0"/>
              <a:t>awareness and sensitization of the project beneficiaries due to misrepresentation of information in which focus was made in the lowlands instead of the </a:t>
            </a:r>
            <a:r>
              <a:rPr lang="en-US" dirty="0" smtClean="0"/>
              <a:t>uplands</a:t>
            </a:r>
          </a:p>
          <a:p>
            <a:r>
              <a:rPr lang="en-US" dirty="0" smtClean="0"/>
              <a:t>Unclear </a:t>
            </a:r>
            <a:r>
              <a:rPr lang="en-US" dirty="0"/>
              <a:t>communication to farmers on Soy seed repayment on the onset of the Project contributed to delays in repayment of the seed especially in </a:t>
            </a:r>
            <a:r>
              <a:rPr lang="en-US" dirty="0" err="1"/>
              <a:t>Katuli</a:t>
            </a:r>
            <a:r>
              <a:rPr lang="en-US" dirty="0"/>
              <a:t> EPA.</a:t>
            </a:r>
            <a:endParaRPr lang="en-US" dirty="0" smtClean="0"/>
          </a:p>
          <a:p>
            <a:r>
              <a:rPr lang="en-US" dirty="0" smtClean="0"/>
              <a:t>Little knowledge on aggregation and Collective marketing by FOs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 smtClean="0"/>
              <a:t>PROPOSED SOLUTION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7166957" y="2545737"/>
            <a:ext cx="4338674" cy="35868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Fast-track </a:t>
            </a:r>
            <a:r>
              <a:rPr lang="en-US" dirty="0"/>
              <a:t>the implementation to catch up with the lost time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Project awareness to be done before actual implementation of the </a:t>
            </a:r>
            <a:r>
              <a:rPr lang="en-US" dirty="0" smtClean="0"/>
              <a:t>project</a:t>
            </a:r>
          </a:p>
          <a:p>
            <a:endParaRPr lang="en-US" dirty="0" smtClean="0"/>
          </a:p>
          <a:p>
            <a:r>
              <a:rPr lang="en-US" dirty="0" smtClean="0"/>
              <a:t>Strengthen the FO institution capacities (good governance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Capacity building in business management and marketing for FOs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3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LESSONS LEARNT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224011"/>
          </a:xfrm>
        </p:spPr>
        <p:txBody>
          <a:bodyPr>
            <a:normAutofit/>
          </a:bodyPr>
          <a:lstStyle/>
          <a:p>
            <a:r>
              <a:rPr lang="en-US" dirty="0" smtClean="0"/>
              <a:t>Farmers </a:t>
            </a:r>
            <a:r>
              <a:rPr lang="en-US" dirty="0"/>
              <a:t>already have existing knowledge in Soybean </a:t>
            </a:r>
            <a:r>
              <a:rPr lang="en-US" dirty="0" smtClean="0"/>
              <a:t>production, however, they </a:t>
            </a:r>
            <a:r>
              <a:rPr lang="en-US" dirty="0"/>
              <a:t>need technical support </a:t>
            </a:r>
            <a:r>
              <a:rPr lang="en-US" dirty="0" smtClean="0"/>
              <a:t>from </a:t>
            </a:r>
            <a:r>
              <a:rPr lang="en-US" dirty="0"/>
              <a:t>extension </a:t>
            </a:r>
            <a:r>
              <a:rPr lang="en-US" dirty="0" smtClean="0"/>
              <a:t>staff to learn and adopt good agronomic practices (double row planting).</a:t>
            </a:r>
            <a:endParaRPr lang="en-US" dirty="0"/>
          </a:p>
          <a:p>
            <a:r>
              <a:rPr lang="en-US" dirty="0" smtClean="0"/>
              <a:t>Both </a:t>
            </a:r>
            <a:r>
              <a:rPr lang="en-US" dirty="0"/>
              <a:t>areas of implementation have good soils </a:t>
            </a:r>
            <a:r>
              <a:rPr lang="en-US" dirty="0" smtClean="0"/>
              <a:t>favorable </a:t>
            </a:r>
            <a:r>
              <a:rPr lang="en-US" dirty="0"/>
              <a:t>for soybean production hence under good management, farmers will produce more from their respective fields.</a:t>
            </a:r>
          </a:p>
          <a:p>
            <a:r>
              <a:rPr lang="en-US" dirty="0" smtClean="0"/>
              <a:t>Localized trainings targeting direct beneficiaries is a </a:t>
            </a:r>
            <a:r>
              <a:rPr lang="en-US" dirty="0" smtClean="0"/>
              <a:t>vital </a:t>
            </a:r>
            <a:r>
              <a:rPr lang="en-US" dirty="0"/>
              <a:t>tool </a:t>
            </a:r>
            <a:r>
              <a:rPr lang="en-US" dirty="0" smtClean="0"/>
              <a:t>instead of relying on Lead Farmers</a:t>
            </a:r>
          </a:p>
          <a:p>
            <a:r>
              <a:rPr lang="en-US" dirty="0" smtClean="0"/>
              <a:t>Review </a:t>
            </a:r>
            <a:r>
              <a:rPr lang="en-US" dirty="0"/>
              <a:t>meetings were relevant and have helped to bring out issues that were not clear in the EPAs.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589212" y="5357612"/>
            <a:ext cx="8915400" cy="114332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cid:image001.png@01CE5073.DD5529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357611"/>
            <a:ext cx="2032215" cy="1190395"/>
          </a:xfrm>
          <a:prstGeom prst="rect">
            <a:avLst/>
          </a:prstGeom>
        </p:spPr>
      </p:pic>
      <p:pic>
        <p:nvPicPr>
          <p:cNvPr id="6" name="Picture 5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33992" y="5357611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47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Focus on strengthening/ capacity building  of FO in good governance, business management and marketing (time to be allocated)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Food budgeting to be emphasized to incorporate nutrition aspects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Project planning to be done on time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Information sharing should be done timely at all levels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Timing of trainings for both staff and farmers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89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89212" y="3212764"/>
            <a:ext cx="8911687" cy="1280890"/>
          </a:xfrm>
        </p:spPr>
        <p:txBody>
          <a:bodyPr/>
          <a:lstStyle/>
          <a:p>
            <a:r>
              <a:rPr lang="en-US" dirty="0" smtClean="0"/>
              <a:t>THANKS FOR THE ATTENTION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06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7619999" cy="2938795"/>
          </a:xfrm>
        </p:spPr>
        <p:txBody>
          <a:bodyPr/>
          <a:lstStyle/>
          <a:p>
            <a:r>
              <a:rPr lang="en-US" dirty="0" smtClean="0"/>
              <a:t>Project Introduction</a:t>
            </a:r>
          </a:p>
          <a:p>
            <a:r>
              <a:rPr lang="en-US" dirty="0" smtClean="0"/>
              <a:t>Project objectives and Catchment areas</a:t>
            </a:r>
          </a:p>
          <a:p>
            <a:r>
              <a:rPr lang="en-US" dirty="0" smtClean="0"/>
              <a:t>Progress of activities (planned versus Achievements)</a:t>
            </a:r>
          </a:p>
          <a:p>
            <a:r>
              <a:rPr lang="en-US" dirty="0" smtClean="0"/>
              <a:t>Challenges and Proposed Solutions</a:t>
            </a:r>
          </a:p>
          <a:p>
            <a:r>
              <a:rPr lang="en-US" dirty="0" smtClean="0"/>
              <a:t>Key Lessons learnt</a:t>
            </a:r>
          </a:p>
          <a:p>
            <a:r>
              <a:rPr lang="en-US" dirty="0" smtClean="0"/>
              <a:t>Areas of Improvement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5189838"/>
            <a:ext cx="7619999" cy="131109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cid:image001.png@01CE5073.DD5529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250187"/>
            <a:ext cx="2032215" cy="1190395"/>
          </a:xfrm>
          <a:prstGeom prst="rect">
            <a:avLst/>
          </a:prstGeom>
        </p:spPr>
      </p:pic>
      <p:pic>
        <p:nvPicPr>
          <p:cNvPr id="7" name="Picture 6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8591" y="5250187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3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57082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IITA through We Effect </a:t>
            </a:r>
            <a:r>
              <a:rPr lang="en-US" dirty="0" smtClean="0"/>
              <a:t> </a:t>
            </a:r>
            <a:r>
              <a:rPr lang="en-US" dirty="0"/>
              <a:t>implementing </a:t>
            </a:r>
            <a:r>
              <a:rPr lang="en-US" dirty="0" smtClean="0"/>
              <a:t>an INVC BA </a:t>
            </a:r>
          </a:p>
          <a:p>
            <a:r>
              <a:rPr lang="en-US" dirty="0" smtClean="0"/>
              <a:t>Aims </a:t>
            </a:r>
            <a:r>
              <a:rPr lang="en-US" dirty="0"/>
              <a:t>at addressing the </a:t>
            </a:r>
            <a:r>
              <a:rPr lang="en-US" dirty="0" smtClean="0"/>
              <a:t>challenges </a:t>
            </a:r>
            <a:r>
              <a:rPr lang="en-US" dirty="0"/>
              <a:t>poor access to farming inputs and knowledge on alternative technologies to improve their low level of production and productivity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Project Beneficiaries</a:t>
            </a:r>
          </a:p>
          <a:p>
            <a:pPr lvl="1"/>
            <a:r>
              <a:rPr lang="en-US" dirty="0" smtClean="0"/>
              <a:t>2100 farmers (1200 and 900 for </a:t>
            </a:r>
            <a:r>
              <a:rPr lang="en-US" dirty="0" err="1" smtClean="0"/>
              <a:t>Katuli</a:t>
            </a:r>
            <a:r>
              <a:rPr lang="en-US" dirty="0" smtClean="0"/>
              <a:t> and </a:t>
            </a:r>
            <a:r>
              <a:rPr lang="en-US" dirty="0" err="1" smtClean="0"/>
              <a:t>Ntiya</a:t>
            </a:r>
            <a:r>
              <a:rPr lang="en-US" dirty="0" smtClean="0"/>
              <a:t> respectively)</a:t>
            </a:r>
          </a:p>
          <a:p>
            <a:r>
              <a:rPr lang="en-US" b="1" dirty="0" smtClean="0"/>
              <a:t>Key Partners</a:t>
            </a:r>
          </a:p>
          <a:p>
            <a:pPr lvl="1"/>
            <a:r>
              <a:rPr lang="en-US" dirty="0" smtClean="0"/>
              <a:t>IITA</a:t>
            </a:r>
          </a:p>
          <a:p>
            <a:pPr lvl="1"/>
            <a:r>
              <a:rPr lang="en-US" dirty="0" smtClean="0"/>
              <a:t>We Effect</a:t>
            </a:r>
          </a:p>
          <a:p>
            <a:pPr lvl="1"/>
            <a:r>
              <a:rPr lang="en-US" dirty="0" smtClean="0"/>
              <a:t>ACE</a:t>
            </a:r>
          </a:p>
          <a:p>
            <a:pPr lvl="1"/>
            <a:r>
              <a:rPr lang="en-US" dirty="0" smtClean="0"/>
              <a:t>DAES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5434704"/>
            <a:ext cx="7619999" cy="106622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cid:image001.png@01CE5073.DD5529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310538"/>
            <a:ext cx="2032215" cy="1190395"/>
          </a:xfrm>
          <a:prstGeom prst="rect">
            <a:avLst/>
          </a:prstGeom>
        </p:spPr>
      </p:pic>
      <p:pic>
        <p:nvPicPr>
          <p:cNvPr id="6" name="Picture 5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8591" y="5310538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 &amp; AREAS OF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r>
              <a:rPr lang="en-US" b="1" dirty="0" smtClean="0"/>
              <a:t>Main Objective </a:t>
            </a:r>
            <a:endParaRPr lang="en-US" dirty="0" smtClean="0"/>
          </a:p>
          <a:p>
            <a:pPr lvl="1"/>
            <a:r>
              <a:rPr lang="en-US" dirty="0" smtClean="0"/>
              <a:t>inclusive </a:t>
            </a:r>
            <a:r>
              <a:rPr lang="en-US" dirty="0"/>
              <a:t>agriculture sector that will contribute to improved household incomes and diversified diet with improved protein intake with focus on grain legumes. </a:t>
            </a:r>
            <a:endParaRPr lang="en-US" dirty="0" smtClean="0"/>
          </a:p>
          <a:p>
            <a:r>
              <a:rPr lang="en-US" b="1" dirty="0" smtClean="0"/>
              <a:t>Specific Objectives</a:t>
            </a:r>
          </a:p>
          <a:p>
            <a:pPr lvl="1"/>
            <a:r>
              <a:rPr lang="en-US" dirty="0" smtClean="0"/>
              <a:t>IR1: Improved </a:t>
            </a:r>
            <a:r>
              <a:rPr lang="en-US" dirty="0"/>
              <a:t>agricultural production and productivity </a:t>
            </a:r>
          </a:p>
          <a:p>
            <a:pPr lvl="1"/>
            <a:r>
              <a:rPr lang="en-US" dirty="0" smtClean="0"/>
              <a:t>IR2: Expanded </a:t>
            </a:r>
            <a:r>
              <a:rPr lang="en-US" dirty="0"/>
              <a:t>market and trade.  </a:t>
            </a:r>
          </a:p>
          <a:p>
            <a:r>
              <a:rPr lang="en-US" b="1" dirty="0"/>
              <a:t>Catchment Areas</a:t>
            </a:r>
          </a:p>
          <a:p>
            <a:pPr lvl="1"/>
            <a:r>
              <a:rPr lang="en-US" dirty="0"/>
              <a:t>Uplands – </a:t>
            </a:r>
            <a:r>
              <a:rPr lang="en-US" dirty="0" err="1"/>
              <a:t>Katuli</a:t>
            </a:r>
            <a:r>
              <a:rPr lang="en-US" dirty="0"/>
              <a:t> and </a:t>
            </a:r>
            <a:r>
              <a:rPr lang="en-US" dirty="0" err="1"/>
              <a:t>Ntiya</a:t>
            </a:r>
            <a:r>
              <a:rPr lang="en-US" dirty="0"/>
              <a:t> EPAs</a:t>
            </a:r>
          </a:p>
          <a:p>
            <a:pPr lvl="1"/>
            <a:r>
              <a:rPr lang="en-US" dirty="0"/>
              <a:t>Lowlands – </a:t>
            </a:r>
            <a:r>
              <a:rPr lang="en-US" dirty="0" err="1"/>
              <a:t>Lungwena</a:t>
            </a:r>
            <a:r>
              <a:rPr lang="en-US" dirty="0"/>
              <a:t>, </a:t>
            </a:r>
            <a:r>
              <a:rPr lang="en-US" dirty="0" err="1"/>
              <a:t>Maiwa</a:t>
            </a:r>
            <a:r>
              <a:rPr lang="en-US" dirty="0"/>
              <a:t> &amp; </a:t>
            </a:r>
            <a:r>
              <a:rPr lang="en-US" dirty="0" err="1"/>
              <a:t>Mthilamanja</a:t>
            </a:r>
            <a:r>
              <a:rPr lang="en-US" dirty="0"/>
              <a:t> EPAs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5564211"/>
            <a:ext cx="7619999" cy="108739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cid:image001.png@01CE5073.DD5529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544624"/>
            <a:ext cx="2032215" cy="1190395"/>
          </a:xfrm>
          <a:prstGeom prst="rect">
            <a:avLst/>
          </a:prstGeom>
        </p:spPr>
      </p:pic>
      <p:pic>
        <p:nvPicPr>
          <p:cNvPr id="7" name="Picture 6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8591" y="5473457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IR1: ADVANCING VALUE CHAIN COMPETIVENESS </a:t>
            </a:r>
            <a:r>
              <a:rPr lang="en-US" dirty="0"/>
              <a:t/>
            </a:r>
            <a:br>
              <a:rPr lang="en-US" dirty="0"/>
            </a:br>
            <a:r>
              <a:rPr lang="en-US" sz="2000" b="1" dirty="0"/>
              <a:t>Registered project beneficiaries for aggregation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377477"/>
              </p:ext>
            </p:extLst>
          </p:nvPr>
        </p:nvGraphicFramePr>
        <p:xfrm>
          <a:off x="2589213" y="2133600"/>
          <a:ext cx="8916879" cy="4222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547"/>
                <a:gridCol w="1258487"/>
                <a:gridCol w="702949"/>
                <a:gridCol w="998189"/>
                <a:gridCol w="950655"/>
                <a:gridCol w="2741052"/>
              </a:tblGrid>
              <a:tr h="609451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 </a:t>
                      </a:r>
                      <a:endParaRPr lang="en-US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 marL="63223" marR="63223"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 marL="63223" marR="6322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 marL="63223" marR="63223"/>
                </a:tc>
              </a:tr>
              <a:tr h="87841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# of awareness meetings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63223" marR="63223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 </a:t>
                      </a:r>
                    </a:p>
                  </a:txBody>
                  <a:tcPr marL="63223" marR="6322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project</a:t>
                      </a:r>
                      <a:r>
                        <a:rPr lang="en-US" sz="1800" baseline="0" dirty="0" smtClean="0"/>
                        <a:t> was behind by 2months</a:t>
                      </a:r>
                      <a:endParaRPr lang="en-US" sz="1800" dirty="0"/>
                    </a:p>
                  </a:txBody>
                  <a:tcPr marL="63223" marR="63223"/>
                </a:tc>
              </a:tr>
              <a:tr h="139303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#</a:t>
                      </a:r>
                      <a:r>
                        <a:rPr lang="en-US" sz="1800" baseline="0" dirty="0" smtClean="0"/>
                        <a:t> of farmer clubs registered for aggregation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105</a:t>
                      </a:r>
                      <a:endParaRPr lang="en-US" sz="1800" dirty="0"/>
                    </a:p>
                  </a:txBody>
                  <a:tcPr marL="63223" marR="63223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87</a:t>
                      </a:r>
                    </a:p>
                    <a:p>
                      <a:pPr algn="ctr"/>
                      <a:endParaRPr lang="en-US" sz="1800" dirty="0"/>
                    </a:p>
                  </a:txBody>
                  <a:tcPr marL="63223" marR="6322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75 clubs from </a:t>
                      </a:r>
                      <a:r>
                        <a:rPr lang="en-US" sz="1800" dirty="0" err="1" smtClean="0"/>
                        <a:t>Mtiya</a:t>
                      </a:r>
                      <a:r>
                        <a:rPr lang="en-US" sz="1800" dirty="0" smtClean="0"/>
                        <a:t> EPA and 12 CG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from </a:t>
                      </a:r>
                      <a:r>
                        <a:rPr lang="en-US" sz="1800" dirty="0" err="1" smtClean="0"/>
                        <a:t>Katuli</a:t>
                      </a:r>
                      <a:r>
                        <a:rPr lang="en-US" sz="1800" dirty="0" smtClean="0"/>
                        <a:t>. CG -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109 members.</a:t>
                      </a:r>
                      <a:endParaRPr lang="en-US" sz="1800" dirty="0"/>
                    </a:p>
                  </a:txBody>
                  <a:tcPr marL="63223" marR="63223"/>
                </a:tc>
              </a:tr>
              <a:tr h="449928">
                <a:tc rowSpan="3">
                  <a:txBody>
                    <a:bodyPr/>
                    <a:lstStyle/>
                    <a:p>
                      <a:r>
                        <a:rPr lang="en-US" sz="1800" dirty="0" smtClean="0"/>
                        <a:t># of farmers registered</a:t>
                      </a:r>
                      <a:r>
                        <a:rPr lang="en-US" sz="1800" baseline="0" dirty="0" smtClean="0"/>
                        <a:t> for commodity aggregation</a:t>
                      </a:r>
                      <a:endParaRPr lang="en-US" sz="1800" dirty="0"/>
                    </a:p>
                  </a:txBody>
                  <a:tcPr marL="63223" marR="63223"/>
                </a:tc>
                <a:tc rowSpan="3">
                  <a:txBody>
                    <a:bodyPr/>
                    <a:lstStyle/>
                    <a:p>
                      <a:r>
                        <a:rPr lang="en-US" sz="1800" dirty="0" smtClean="0"/>
                        <a:t>2100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</a:t>
                      </a:r>
                      <a:endParaRPr lang="en-US" sz="1800" dirty="0"/>
                    </a:p>
                  </a:txBody>
                  <a:tcPr marL="63223" marR="63223"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 smtClean="0"/>
                        <a:t>Increase</a:t>
                      </a:r>
                      <a:r>
                        <a:rPr lang="en-US" sz="1600" baseline="0" dirty="0" smtClean="0"/>
                        <a:t> in seed distributed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 smtClean="0"/>
                        <a:t>1200 for </a:t>
                      </a:r>
                      <a:r>
                        <a:rPr lang="en-US" sz="1600" dirty="0" err="1" smtClean="0"/>
                        <a:t>katuli</a:t>
                      </a:r>
                      <a:r>
                        <a:rPr lang="en-US" sz="1600" dirty="0" smtClean="0"/>
                        <a:t> &amp; 1064 for </a:t>
                      </a:r>
                      <a:r>
                        <a:rPr lang="en-US" sz="1600" dirty="0" err="1" smtClean="0"/>
                        <a:t>Ntiya</a:t>
                      </a:r>
                      <a:r>
                        <a:rPr lang="en-US" sz="1600" baseline="0" dirty="0" smtClean="0"/>
                        <a:t> EPA. 2% of the males from </a:t>
                      </a:r>
                      <a:r>
                        <a:rPr lang="en-US" sz="1600" baseline="0" dirty="0" err="1" smtClean="0"/>
                        <a:t>Katu</a:t>
                      </a:r>
                      <a:r>
                        <a:rPr lang="en-US" sz="1800" baseline="0" dirty="0" err="1" smtClean="0"/>
                        <a:t>li</a:t>
                      </a:r>
                      <a:endParaRPr lang="en-US" sz="1800" dirty="0"/>
                    </a:p>
                  </a:txBody>
                  <a:tcPr marL="63223" marR="63223"/>
                </a:tc>
              </a:tr>
              <a:tr h="427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274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1990</a:t>
                      </a:r>
                      <a:endParaRPr lang="en-US" sz="1800" dirty="0"/>
                    </a:p>
                  </a:txBody>
                  <a:tcPr marL="63223" marR="632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2264</a:t>
                      </a:r>
                      <a:endParaRPr lang="en-US" sz="1800" dirty="0"/>
                    </a:p>
                  </a:txBody>
                  <a:tcPr marL="63223" marR="63223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63223" marR="6322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46753" marR="46753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46753" marR="46753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0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9286" y="24163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IR 1: ADVANCING </a:t>
            </a:r>
            <a:r>
              <a:rPr lang="en-US" dirty="0"/>
              <a:t>VALUE CHAIN </a:t>
            </a:r>
            <a:r>
              <a:rPr lang="en-US" dirty="0" smtClean="0"/>
              <a:t>COMPETIVENESS CONT’D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2998" y="1141927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Access to Market Information and Market Opportunities</a:t>
            </a: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1006"/>
              </p:ext>
            </p:extLst>
          </p:nvPr>
        </p:nvGraphicFramePr>
        <p:xfrm>
          <a:off x="2129286" y="1596865"/>
          <a:ext cx="660356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015"/>
                <a:gridCol w="854877"/>
                <a:gridCol w="1029917"/>
                <a:gridCol w="31027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awareness</a:t>
                      </a:r>
                      <a:r>
                        <a:rPr lang="en-US" baseline="0" dirty="0" smtClean="0"/>
                        <a:t> meetings on marketing &amp; aggregation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Awareness meetings were held in </a:t>
                      </a:r>
                      <a:r>
                        <a:rPr lang="en-US" dirty="0" err="1" smtClean="0"/>
                        <a:t>Katuli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Mtiya</a:t>
                      </a:r>
                      <a:r>
                        <a:rPr lang="en-US" dirty="0" smtClean="0"/>
                        <a:t> respectively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trainings on marketing &amp; aggregation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Training were localized training for farmers in several </a:t>
                      </a:r>
                      <a:r>
                        <a:rPr lang="en-US" baseline="0" dirty="0" err="1" smtClean="0"/>
                        <a:t>centres</a:t>
                      </a:r>
                      <a:r>
                        <a:rPr lang="en-US" baseline="0" dirty="0" smtClean="0"/>
                        <a:t>. 1 centralized training for staff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Amount</a:t>
                      </a:r>
                      <a:r>
                        <a:rPr lang="en-US" baseline="0" dirty="0" smtClean="0"/>
                        <a:t> of grain aggregated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34.320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13.7</a:t>
                      </a:r>
                      <a:r>
                        <a:rPr lang="en-US" baseline="0" dirty="0" smtClean="0"/>
                        <a:t> tons recovered seed from </a:t>
                      </a:r>
                      <a:r>
                        <a:rPr lang="en-US" baseline="0" dirty="0" err="1" smtClean="0"/>
                        <a:t>Ntiya</a:t>
                      </a:r>
                      <a:r>
                        <a:rPr lang="en-US" baseline="0" dirty="0" smtClean="0"/>
                        <a:t>. 124 ton in custody of individual farmers. MK6 million  realized from the sales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988" y="1401174"/>
            <a:ext cx="1848569" cy="254232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Rounded Rectangle 7"/>
          <p:cNvSpPr/>
          <p:nvPr/>
        </p:nvSpPr>
        <p:spPr>
          <a:xfrm>
            <a:off x="8732846" y="6227090"/>
            <a:ext cx="3459153" cy="39363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One of the bulking sites in </a:t>
            </a:r>
            <a:r>
              <a:rPr lang="en-US" sz="1600" dirty="0" err="1" smtClean="0">
                <a:solidFill>
                  <a:schemeClr val="bg1"/>
                </a:solidFill>
              </a:rPr>
              <a:t>Ntiya</a:t>
            </a:r>
            <a:r>
              <a:rPr lang="en-US" sz="1600" dirty="0" smtClean="0">
                <a:solidFill>
                  <a:schemeClr val="bg1"/>
                </a:solidFill>
              </a:rPr>
              <a:t> EPA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846" y="4111465"/>
            <a:ext cx="3459154" cy="211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IR2: IMPROVING AGRICULTURAL PRODUCTIVITY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12025520"/>
              </p:ext>
            </p:extLst>
          </p:nvPr>
        </p:nvGraphicFramePr>
        <p:xfrm>
          <a:off x="1973942" y="2061028"/>
          <a:ext cx="6066972" cy="3846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829"/>
                <a:gridCol w="954465"/>
                <a:gridCol w="555021"/>
                <a:gridCol w="638629"/>
                <a:gridCol w="711200"/>
                <a:gridCol w="1349828"/>
              </a:tblGrid>
              <a:tr h="830981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TARGET</a:t>
                      </a:r>
                      <a:endParaRPr lang="en-US" dirty="0"/>
                    </a:p>
                  </a:txBody>
                  <a:tcPr marL="47214" marR="47214"/>
                </a:tc>
                <a:tc gridSpan="3">
                  <a:txBody>
                    <a:bodyPr/>
                    <a:lstStyle/>
                    <a:p>
                      <a:r>
                        <a:rPr lang="en-US" smtClean="0"/>
                        <a:t>ACHIEVEMENT</a:t>
                      </a:r>
                      <a:endParaRPr lang="en-US" dirty="0"/>
                    </a:p>
                  </a:txBody>
                  <a:tcPr marL="47214" marR="472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 marL="47214" marR="47214"/>
                </a:tc>
              </a:tr>
              <a:tr h="50255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# of Farmers working with GAP</a:t>
                      </a:r>
                      <a:endParaRPr lang="en-US" dirty="0"/>
                    </a:p>
                  </a:txBody>
                  <a:tcPr marL="47214" marR="47214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2100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 marL="47214" marR="47214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Project beneficiaries identified</a:t>
                      </a:r>
                      <a:endParaRPr lang="en-US" dirty="0"/>
                    </a:p>
                  </a:txBody>
                  <a:tcPr marL="47214" marR="47214"/>
                </a:tc>
              </a:tr>
              <a:tr h="8794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274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1900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2264</a:t>
                      </a:r>
                      <a:endParaRPr lang="en-US" dirty="0"/>
                    </a:p>
                  </a:txBody>
                  <a:tcPr marL="47214" marR="4721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3290">
                <a:tc>
                  <a:txBody>
                    <a:bodyPr/>
                    <a:lstStyle/>
                    <a:p>
                      <a:r>
                        <a:rPr lang="en-US" dirty="0" smtClean="0"/>
                        <a:t># of</a:t>
                      </a:r>
                      <a:r>
                        <a:rPr lang="en-US" baseline="0" dirty="0" smtClean="0"/>
                        <a:t> farmer groups working GAP</a:t>
                      </a:r>
                      <a:endParaRPr lang="en-US" dirty="0"/>
                    </a:p>
                  </a:txBody>
                  <a:tcPr marL="47214" marR="4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47214" marR="47214"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1 FO</a:t>
                      </a:r>
                      <a:r>
                        <a:rPr lang="en-US" baseline="0" dirty="0" smtClean="0"/>
                        <a:t> &amp; 12 Care groups</a:t>
                      </a:r>
                      <a:endParaRPr lang="en-US" dirty="0"/>
                    </a:p>
                  </a:txBody>
                  <a:tcPr marL="47214" marR="472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</a:t>
                      </a:r>
                      <a:r>
                        <a:rPr lang="en-US" baseline="0" dirty="0" smtClean="0"/>
                        <a:t> strengthening required</a:t>
                      </a:r>
                      <a:endParaRPr lang="en-US" dirty="0"/>
                    </a:p>
                  </a:txBody>
                  <a:tcPr marL="47214" marR="47214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F:\Ntiya and Katuli\IMG_20170520_102129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027" y="2192591"/>
            <a:ext cx="3875314" cy="29318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8287656" y="5412067"/>
            <a:ext cx="3381829" cy="51877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Gap training session for farmers in </a:t>
            </a:r>
            <a:r>
              <a:rPr lang="en-US" dirty="0" err="1" smtClean="0">
                <a:solidFill>
                  <a:schemeClr val="bg1"/>
                </a:solidFill>
              </a:rPr>
              <a:t>Katuli</a:t>
            </a:r>
            <a:r>
              <a:rPr lang="en-US" dirty="0" smtClean="0">
                <a:solidFill>
                  <a:schemeClr val="bg1"/>
                </a:solidFill>
              </a:rPr>
              <a:t> EPA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0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Seed Distribution and Provision of services to farmer groups in GAP for Soya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5400000">
            <a:off x="2589212" y="2133600"/>
            <a:ext cx="8915400" cy="377762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21327" y="5676413"/>
            <a:ext cx="7619999" cy="927447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167557"/>
              </p:ext>
            </p:extLst>
          </p:nvPr>
        </p:nvGraphicFramePr>
        <p:xfrm>
          <a:off x="2587623" y="2108200"/>
          <a:ext cx="8923277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271"/>
                <a:gridCol w="867564"/>
                <a:gridCol w="515530"/>
                <a:gridCol w="116840"/>
                <a:gridCol w="418841"/>
                <a:gridCol w="152832"/>
                <a:gridCol w="631065"/>
                <a:gridCol w="3809334"/>
              </a:tblGrid>
              <a:tr h="33020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Seed distributed by</a:t>
                      </a:r>
                      <a:r>
                        <a:rPr lang="en-US" baseline="0" dirty="0" smtClean="0"/>
                        <a:t> variety (soya)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21tons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MK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TK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Beneficiaries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Katuli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received </a:t>
                      </a:r>
                      <a:r>
                        <a:rPr lang="en-US" baseline="0" dirty="0" smtClean="0"/>
                        <a:t>2kg extra seed than planned. Extra 4.5 ton seed delivered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25.5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baseline="0" dirty="0" smtClean="0"/>
                        <a:t>of trainings held for TOT and 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training for staff and 1 for LF</a:t>
                      </a:r>
                      <a:endParaRPr lang="en-US" dirty="0"/>
                    </a:p>
                  </a:txBody>
                  <a:tcPr/>
                </a:tc>
              </a:tr>
              <a:tr h="3200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baseline="0" dirty="0" smtClean="0"/>
                        <a:t>of TOT trained in GAP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Government</a:t>
                      </a:r>
                      <a:r>
                        <a:rPr lang="en-US" baseline="0" dirty="0" smtClean="0"/>
                        <a:t> staff in both EPAs targeted</a:t>
                      </a:r>
                      <a:endParaRPr lang="en-US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0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# of Lead farmers trained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From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Ntiya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Katuli</a:t>
                      </a:r>
                      <a:r>
                        <a:rPr lang="en-US" baseline="0" dirty="0" smtClean="0"/>
                        <a:t> EPAs</a:t>
                      </a:r>
                      <a:endParaRPr lang="en-US" dirty="0"/>
                    </a:p>
                  </a:txBody>
                  <a:tcPr/>
                </a:tc>
              </a:tr>
              <a:tr h="297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cid:image001.png@01CE5073.DD5529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9212" y="5573486"/>
            <a:ext cx="2032215" cy="1190395"/>
          </a:xfrm>
          <a:prstGeom prst="rect">
            <a:avLst/>
          </a:prstGeom>
        </p:spPr>
      </p:pic>
      <p:pic>
        <p:nvPicPr>
          <p:cNvPr id="7" name="Picture 6" descr="IITA_logo_-_standard_-_regular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82528" y="5573484"/>
            <a:ext cx="2570620" cy="11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IR2</a:t>
            </a:r>
            <a:r>
              <a:rPr lang="en-US" dirty="0"/>
              <a:t>: IMPROVING AGRICULTURAL </a:t>
            </a:r>
            <a:r>
              <a:rPr lang="en-US" dirty="0" smtClean="0"/>
              <a:t>PRODUCTIVITY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Demonstration </a:t>
            </a:r>
            <a:r>
              <a:rPr lang="en-US" b="1" dirty="0"/>
              <a:t>Improved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861355"/>
              </p:ext>
            </p:extLst>
          </p:nvPr>
        </p:nvGraphicFramePr>
        <p:xfrm>
          <a:off x="2090057" y="2645848"/>
          <a:ext cx="6052457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587"/>
                <a:gridCol w="598587"/>
                <a:gridCol w="1071888"/>
                <a:gridCol w="25613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 of TOT trainings on GAP G/nut</a:t>
                      </a:r>
                      <a:r>
                        <a:rPr lang="en-US" baseline="0" dirty="0" smtClean="0"/>
                        <a:t> &amp; </a:t>
                      </a:r>
                      <a:r>
                        <a:rPr lang="en-US" dirty="0" smtClean="0"/>
                        <a:t>P/peas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 were carried out for staff, lead farmers and farmers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 of M</a:t>
                      </a:r>
                      <a:r>
                        <a:rPr lang="en-US" baseline="0" dirty="0" smtClean="0"/>
                        <a:t>other demo plots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demos mounted &amp;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managed by We Effect, 38</a:t>
                      </a:r>
                      <a:r>
                        <a:rPr lang="en-US" baseline="0" dirty="0" smtClean="0"/>
                        <a:t> demos managed by DAES in </a:t>
                      </a:r>
                      <a:r>
                        <a:rPr lang="en-US" baseline="0" dirty="0" err="1" smtClean="0"/>
                        <a:t>Katuli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Ntiya</a:t>
                      </a:r>
                      <a:r>
                        <a:rPr lang="en-US" baseline="0" dirty="0" smtClean="0"/>
                        <a:t> EPAs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No, of field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days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field</a:t>
                      </a:r>
                      <a:r>
                        <a:rPr lang="en-US" baseline="0" dirty="0" smtClean="0"/>
                        <a:t> days on soya and 5 for demos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 descr="C:\Users\Charles\Desktop\Pictures\Lungwena and Ngatala pix\IMG_20170407_101201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410" y="2623071"/>
            <a:ext cx="3789875" cy="295041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8184411" y="5776686"/>
            <a:ext cx="3664152" cy="7242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day in </a:t>
            </a:r>
            <a:r>
              <a:rPr lang="en-US" dirty="0" err="1" smtClean="0"/>
              <a:t>Mthilamanja</a:t>
            </a:r>
            <a:r>
              <a:rPr lang="en-US" dirty="0" smtClean="0"/>
              <a:t> on groundnut 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2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1140</TotalTime>
  <Words>907</Words>
  <Application>Microsoft Office PowerPoint</Application>
  <PresentationFormat>Widescreen</PresentationFormat>
  <Paragraphs>195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Wingdings</vt:lpstr>
      <vt:lpstr>Wingdings 3</vt:lpstr>
      <vt:lpstr>Wisp</vt:lpstr>
      <vt:lpstr>INVC ANNUAL REVIEW MEETING</vt:lpstr>
      <vt:lpstr>PRESENTATION OUTLINE</vt:lpstr>
      <vt:lpstr>PROJECT INTRO</vt:lpstr>
      <vt:lpstr>PROJECT OBJECTIVES &amp; AREAS OF OPERATION</vt:lpstr>
      <vt:lpstr>IR1: ADVANCING VALUE CHAIN COMPETIVENESS  Registered project beneficiaries for aggregation </vt:lpstr>
      <vt:lpstr>IR 1: ADVANCING VALUE CHAIN COMPETIVENESS CONT’D </vt:lpstr>
      <vt:lpstr>IR2: IMPROVING AGRICULTURAL PRODUCTIVITY</vt:lpstr>
      <vt:lpstr>Seed Distribution and Provision of services to farmer groups in GAP for Soya </vt:lpstr>
      <vt:lpstr>IR2: IMPROVING AGRICULTURAL PRODUCTIVITY CONT’D</vt:lpstr>
      <vt:lpstr>IR2: IMPROVING AGRICULTURAL PRODUCTIVITY CONT’D</vt:lpstr>
      <vt:lpstr>CHALLENGES AND PROPOSED SOLOUTION</vt:lpstr>
      <vt:lpstr>KEY LESSONS LEARNT</vt:lpstr>
      <vt:lpstr>AREAS OF IMPROVEMENT</vt:lpstr>
      <vt:lpstr>THANKS FOR THE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INVC ANNUAL REVIEW MEETING</dc:title>
  <dc:creator>Windows User</dc:creator>
  <cp:lastModifiedBy>Windows User</cp:lastModifiedBy>
  <cp:revision>79</cp:revision>
  <dcterms:created xsi:type="dcterms:W3CDTF">2017-06-27T17:17:34Z</dcterms:created>
  <dcterms:modified xsi:type="dcterms:W3CDTF">2017-06-29T11:51:13Z</dcterms:modified>
</cp:coreProperties>
</file>